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98"/>
  </p:notesMasterIdLst>
  <p:sldIdLst>
    <p:sldId id="257" r:id="rId2"/>
    <p:sldId id="259" r:id="rId3"/>
    <p:sldId id="312" r:id="rId4"/>
    <p:sldId id="260" r:id="rId5"/>
    <p:sldId id="314" r:id="rId6"/>
    <p:sldId id="267" r:id="rId7"/>
    <p:sldId id="261" r:id="rId8"/>
    <p:sldId id="271" r:id="rId9"/>
    <p:sldId id="313" r:id="rId10"/>
    <p:sldId id="268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82" r:id="rId94"/>
    <p:sldId id="383" r:id="rId95"/>
    <p:sldId id="384" r:id="rId96"/>
    <p:sldId id="385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9EF25-CBBE-3E42-99F7-3B0598E3AA60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F28F5-7749-BF4A-A81A-B5A2DCAF4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5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546DBE-9D8D-49A5-8B27-3B64D023051B}" type="slidenum">
              <a:rPr lang="en-US"/>
              <a:pPr/>
              <a:t>52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53C11-B8FC-4783-B01B-D69CCCF4B5F5}" type="slidenum">
              <a:rPr lang="en-US"/>
              <a:pPr/>
              <a:t>86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7CA57-62E4-4DB6-A556-D8FD67AE638E}" type="slidenum">
              <a:rPr lang="en-US"/>
              <a:pPr/>
              <a:t>89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FCEE65-2915-42DA-8D43-F7099AF48135}" type="slidenum">
              <a:rPr lang="en-US"/>
              <a:pPr/>
              <a:t>53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7A98D-F8AA-4B91-B1D9-A953023C523F}" type="slidenum">
              <a:rPr lang="en-US"/>
              <a:pPr/>
              <a:t>54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2B2E2-A672-454E-A5B4-8A53601EA52A}" type="slidenum">
              <a:rPr lang="en-US"/>
              <a:pPr/>
              <a:t>55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D594D-A9DF-4859-9E69-9F613B47C12F}" type="slidenum">
              <a:rPr lang="en-US"/>
              <a:pPr/>
              <a:t>56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C127F-7B5B-47F2-8521-6AA8A81CF65C}" type="slidenum">
              <a:rPr lang="en-US"/>
              <a:pPr/>
              <a:t>58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F909AC-8748-413E-9B19-F6115A25FB59}" type="slidenum">
              <a:rPr lang="en-US"/>
              <a:pPr/>
              <a:t>59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89EBC0-CE95-4864-A782-08586A8C4D15}" type="slidenum">
              <a:rPr lang="en-US"/>
              <a:pPr/>
              <a:t>64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CAFB7-A572-4E34-8A3D-CD3DE96109F0}" type="slidenum">
              <a:rPr lang="en-US"/>
              <a:pPr/>
              <a:t>65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2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E92D1D9E-F67F-4F64-848C-769A586874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59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69ACE2E-36E7-4CED-A504-F273081914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2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A52F8FDF-6E08-4192-AA36-7545D9F825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66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18A5C388-60BD-4747-89CF-93FD782FDC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3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4CE7425-4CC1-B743-950A-3DB5B15E1048}" type="datetimeFigureOut">
              <a:rPr lang="en-US" smtClean="0"/>
              <a:t>8/4/14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1DACF35-5615-304B-8038-81F8D1A51B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4" r:id="rId21"/>
    <p:sldLayoutId id="2147483705" r:id="rId22"/>
    <p:sldLayoutId id="2147483706" r:id="rId23"/>
    <p:sldLayoutId id="2147483707" r:id="rId24"/>
    <p:sldLayoutId id="2147483708" r:id="rId25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7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1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5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1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4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Relationship Id="rId3" Type="http://schemas.openxmlformats.org/officeDocument/2006/relationships/image" Target="../media/image5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several means: ANOVA (GLM 1)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Chapter 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84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Theory of ANOVA</a:t>
            </a:r>
            <a:endParaRPr lang="en-US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1600200"/>
            <a:ext cx="6923087" cy="4349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We calculate how much variability there is between scores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Total Sum of squares (SS</a:t>
            </a:r>
            <a:r>
              <a:rPr lang="en-US" sz="2000" baseline="-25000" smtClean="0"/>
              <a:t>T</a:t>
            </a:r>
            <a:r>
              <a:rPr lang="en-US" sz="2000" smtClean="0"/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We then calculate how much of this variability can be explained by the model we fit to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How much variability is due to the experimental manipulation, Model Sum of Squares (SS</a:t>
            </a:r>
            <a:r>
              <a:rPr lang="en-US" sz="2000" baseline="-25000" smtClean="0"/>
              <a:t>M</a:t>
            </a:r>
            <a:r>
              <a:rPr lang="en-US" sz="2000" smtClean="0"/>
              <a:t>)...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… and how much cannot be explained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How much variability is due to individual differences in performance, Residual Sum of Squares (SS</a:t>
            </a:r>
            <a:r>
              <a:rPr lang="en-US" sz="2000" baseline="-25000" smtClean="0"/>
              <a:t>R</a:t>
            </a:r>
            <a:r>
              <a:rPr lang="en-US" sz="2000" smtClean="0"/>
              <a:t>).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6BE157C-2932-4189-A59B-84AD87C68A5D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7758138" cy="1143000"/>
          </a:xfrm>
        </p:spPr>
        <p:txBody>
          <a:bodyPr/>
          <a:lstStyle/>
          <a:p>
            <a:r>
              <a:rPr lang="en-GB"/>
              <a:t>Theory of ANOVA</a:t>
            </a: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4437063"/>
            <a:ext cx="6923087" cy="1689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If the experiment is successful, then the model will explain more variance than it can’t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SS</a:t>
            </a:r>
            <a:r>
              <a:rPr lang="en-US" sz="2400" baseline="-25000"/>
              <a:t>M</a:t>
            </a:r>
            <a:r>
              <a:rPr lang="en-US" sz="2400"/>
              <a:t> will be greater than SS</a:t>
            </a:r>
            <a:r>
              <a:rPr lang="en-US" sz="2400" baseline="-25000"/>
              <a:t>R</a:t>
            </a:r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BD3C64A-FE7C-403D-86CD-E4FD383DEA00}" type="slidenum">
              <a:rPr lang="en-US"/>
              <a:pPr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7" y="1507410"/>
            <a:ext cx="8131273" cy="21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ANOVA by Hand</a:t>
            </a: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Testing the effects of Viagra on Libido using three groups:</a:t>
            </a:r>
          </a:p>
          <a:p>
            <a:pPr lvl="1"/>
            <a:r>
              <a:rPr lang="en-US"/>
              <a:t>Placebo (Sugar Pill)</a:t>
            </a:r>
          </a:p>
          <a:p>
            <a:pPr lvl="1"/>
            <a:r>
              <a:rPr lang="en-US"/>
              <a:t>Low Dose Viagra</a:t>
            </a:r>
          </a:p>
          <a:p>
            <a:pPr lvl="1"/>
            <a:r>
              <a:rPr lang="en-US"/>
              <a:t>High Dose Viagra</a:t>
            </a:r>
          </a:p>
          <a:p>
            <a:r>
              <a:rPr lang="en-US"/>
              <a:t>The Outcome/Dependent Variable (DV) was an objective measure of Libido.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F3A48D4-75BF-4DF5-8B23-2447211A7C7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5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Data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4541ED4-8102-4D5B-A809-77AE5899FF92}" type="slidenum">
              <a:rPr lang="en-US"/>
              <a:pPr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1" y="1535726"/>
            <a:ext cx="7574379" cy="43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0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"/>
            <a:ext cx="629355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Step 1: Calculate SS</a:t>
            </a:r>
            <a:r>
              <a:rPr lang="en-GB" baseline="-25000" smtClean="0"/>
              <a:t>T</a:t>
            </a:r>
            <a:endParaRPr lang="en-US" baseline="-25000" smtClean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22A7A7BF-6498-4DA3-969E-C9ACD2C5262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758950" y="1544638"/>
          <a:ext cx="34067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" name="Equation" r:id="rId3" imgW="1257120" imgH="241200" progId="Equation.3">
                  <p:embed/>
                </p:oleObj>
              </mc:Choice>
              <mc:Fallback>
                <p:oleObj name="Equation" r:id="rId3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544638"/>
                        <a:ext cx="3406775" cy="6524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6637338" y="1725613"/>
          <a:ext cx="17129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2" name="Equation" r:id="rId5" imgW="545760" imgH="253800" progId="Equation.3">
                  <p:embed/>
                </p:oleObj>
              </mc:Choice>
              <mc:Fallback>
                <p:oleObj name="Equation" r:id="rId5" imgW="545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1725613"/>
                        <a:ext cx="1712912" cy="796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6383338" y="3178175"/>
          <a:ext cx="2074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3" name="Equation" r:id="rId7" imgW="761760" imgH="203040" progId="Equation.3">
                  <p:embed/>
                </p:oleObj>
              </mc:Choice>
              <mc:Fallback>
                <p:oleObj name="Equation" r:id="rId7" imgW="761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3178175"/>
                        <a:ext cx="2074862" cy="5524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1987550" y="3105150"/>
          <a:ext cx="27828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Equation" r:id="rId9" imgW="1015920" imgH="228600" progId="Equation.3">
                  <p:embed/>
                </p:oleObj>
              </mc:Choice>
              <mc:Fallback>
                <p:oleObj name="Equation" r:id="rId9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105150"/>
                        <a:ext cx="2782888" cy="625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1816100" y="4606925"/>
          <a:ext cx="33496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" name="Equation" r:id="rId11" imgW="1066680" imgH="342720" progId="Equation.3">
                  <p:embed/>
                </p:oleObj>
              </mc:Choice>
              <mc:Fallback>
                <p:oleObj name="Equation" r:id="rId11" imgW="10666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4606925"/>
                        <a:ext cx="3349625" cy="1074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1" name="AutoShape 9"/>
          <p:cNvSpPr>
            <a:spLocks noChangeArrowheads="1"/>
          </p:cNvSpPr>
          <p:nvPr/>
        </p:nvSpPr>
        <p:spPr bwMode="auto">
          <a:xfrm rot="1098035">
            <a:off x="5395913" y="1725613"/>
            <a:ext cx="987425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81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2" name="AutoShape 10"/>
          <p:cNvSpPr>
            <a:spLocks noChangeArrowheads="1"/>
          </p:cNvSpPr>
          <p:nvPr/>
        </p:nvSpPr>
        <p:spPr bwMode="auto">
          <a:xfrm rot="5443250">
            <a:off x="7213600" y="2574925"/>
            <a:ext cx="558800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3" name="AutoShape 11"/>
          <p:cNvSpPr>
            <a:spLocks noChangeArrowheads="1"/>
          </p:cNvSpPr>
          <p:nvPr/>
        </p:nvSpPr>
        <p:spPr bwMode="auto">
          <a:xfrm rot="-16200000">
            <a:off x="2763838" y="3852863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4" name="AutoShape 12"/>
          <p:cNvSpPr>
            <a:spLocks noChangeArrowheads="1"/>
          </p:cNvSpPr>
          <p:nvPr/>
        </p:nvSpPr>
        <p:spPr bwMode="auto">
          <a:xfrm rot="-21600000" flipH="1" flipV="1">
            <a:off x="5081588" y="3165475"/>
            <a:ext cx="1193800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0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animBg="1"/>
      <p:bldP spid="95242" grpId="0" animBg="1"/>
      <p:bldP spid="95243" grpId="0" animBg="1"/>
      <p:bldP spid="952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Degrees of Freedom (df)</a:t>
            </a:r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923087" cy="2781300"/>
          </a:xfrm>
        </p:spPr>
        <p:txBody>
          <a:bodyPr>
            <a:normAutofit/>
          </a:bodyPr>
          <a:lstStyle/>
          <a:p>
            <a:r>
              <a:rPr lang="en-US" sz="2800" dirty="0"/>
              <a:t>Degrees of Freedom (</a:t>
            </a:r>
            <a:r>
              <a:rPr lang="en-US" sz="2800" i="1" dirty="0" err="1"/>
              <a:t>df</a:t>
            </a:r>
            <a:r>
              <a:rPr lang="en-US" sz="2800" dirty="0"/>
              <a:t>) are the number of values that are free to vary.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general, the </a:t>
            </a:r>
            <a:r>
              <a:rPr lang="en-US" sz="2800" i="1" dirty="0" err="1"/>
              <a:t>df</a:t>
            </a:r>
            <a:r>
              <a:rPr lang="en-US" sz="2800" dirty="0"/>
              <a:t> are one less than the number of values used to calculate the SS.</a:t>
            </a:r>
          </a:p>
        </p:txBody>
      </p:sp>
      <p:graphicFrame>
        <p:nvGraphicFramePr>
          <p:cNvPr id="9626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70550758"/>
              </p:ext>
            </p:extLst>
          </p:nvPr>
        </p:nvGraphicFramePr>
        <p:xfrm>
          <a:off x="2435225" y="5214938"/>
          <a:ext cx="5249863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3" imgW="1396800" imgH="190440" progId="Equation.3">
                  <p:embed/>
                </p:oleObj>
              </mc:Choice>
              <mc:Fallback>
                <p:oleObj name="Equation" r:id="rId3" imgW="1396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5214938"/>
                        <a:ext cx="5249863" cy="715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6CF56D9E-3C34-4C5C-A775-65758DCCAF0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39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Calculate SS</a:t>
            </a:r>
            <a:r>
              <a:rPr lang="en-GB" baseline="-25000"/>
              <a:t>M</a:t>
            </a:r>
            <a:endParaRPr lang="en-US" baseline="-2500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1F23D31-8A81-44BB-818C-A271E481736F}" type="slidenum">
              <a:rPr lang="en-US"/>
              <a:pPr/>
              <a:t>17</a:t>
            </a:fld>
            <a:endParaRPr lang="en-US"/>
          </a:p>
        </p:txBody>
      </p:sp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3378200" y="1839913"/>
          <a:ext cx="434498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3" imgW="1384200" imgH="241200" progId="Equation.3">
                  <p:embed/>
                </p:oleObj>
              </mc:Choice>
              <mc:Fallback>
                <p:oleObj name="Equation" r:id="rId3" imgW="1384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1839913"/>
                        <a:ext cx="4344988" cy="757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2413000" y="3771900"/>
          <a:ext cx="6273800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5" imgW="3111480" imgH="799920" progId="Equation.3">
                  <p:embed/>
                </p:oleObj>
              </mc:Choice>
              <mc:Fallback>
                <p:oleObj name="Equation" r:id="rId5" imgW="31114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3771900"/>
                        <a:ext cx="6273800" cy="16113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AutoShape 6"/>
          <p:cNvSpPr>
            <a:spLocks noChangeArrowheads="1"/>
          </p:cNvSpPr>
          <p:nvPr/>
        </p:nvSpPr>
        <p:spPr bwMode="auto">
          <a:xfrm rot="-16200000">
            <a:off x="5195888" y="2906713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09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Degrees of Freedom</a:t>
            </a: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923087" cy="2311400"/>
          </a:xfrm>
        </p:spPr>
        <p:txBody>
          <a:bodyPr/>
          <a:lstStyle/>
          <a:p>
            <a:r>
              <a:rPr lang="en-GB" sz="2800" dirty="0"/>
              <a:t>How many values did we use to calculate SS</a:t>
            </a:r>
            <a:r>
              <a:rPr lang="en-GB" sz="2800" baseline="-25000" dirty="0"/>
              <a:t>M</a:t>
            </a:r>
            <a:r>
              <a:rPr lang="en-GB" sz="2800" dirty="0"/>
              <a:t>?</a:t>
            </a:r>
          </a:p>
          <a:p>
            <a:pPr lvl="1"/>
            <a:r>
              <a:rPr lang="en-GB" sz="2400" dirty="0"/>
              <a:t>We used the 3 </a:t>
            </a:r>
            <a:r>
              <a:rPr lang="en-GB" sz="2400" dirty="0" smtClean="0"/>
              <a:t>means (levels).</a:t>
            </a:r>
            <a:endParaRPr lang="en-US" sz="2400" dirty="0"/>
          </a:p>
        </p:txBody>
      </p:sp>
      <p:graphicFrame>
        <p:nvGraphicFramePr>
          <p:cNvPr id="9933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652713" y="4395788"/>
          <a:ext cx="5354637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3" imgW="1257120" imgH="190440" progId="Equation.3">
                  <p:embed/>
                </p:oleObj>
              </mc:Choice>
              <mc:Fallback>
                <p:oleObj name="Equation" r:id="rId3" imgW="1257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4395788"/>
                        <a:ext cx="5354637" cy="811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5CABA3B8-768E-46C5-8742-46BF33EAFD07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3: Calculate SS</a:t>
            </a:r>
            <a:r>
              <a:rPr lang="en-GB" baseline="-25000"/>
              <a:t>R</a:t>
            </a:r>
            <a:endParaRPr lang="en-US" baseline="-2500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AA1F1D4-1733-4523-A0A9-DEDE8294A146}" type="slidenum">
              <a:rPr lang="en-US"/>
              <a:pPr/>
              <a:t>19</a:t>
            </a:fld>
            <a:endParaRPr lang="en-US"/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6297613" y="1820863"/>
          <a:ext cx="17145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" name="Equation" r:id="rId3" imgW="545760" imgH="253800" progId="Equation.3">
                  <p:embed/>
                </p:oleObj>
              </mc:Choice>
              <mc:Fallback>
                <p:oleObj name="Equation" r:id="rId3" imgW="545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1820863"/>
                        <a:ext cx="1714500" cy="796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6297613" y="3181350"/>
          <a:ext cx="238918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" name="Equation" r:id="rId5" imgW="761760" imgH="203040" progId="Equation.3">
                  <p:embed/>
                </p:oleObj>
              </mc:Choice>
              <mc:Fallback>
                <p:oleObj name="Equation" r:id="rId5" imgW="761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3181350"/>
                        <a:ext cx="2389187" cy="638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1730375" y="3138488"/>
          <a:ext cx="319087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" name="Equation" r:id="rId7" imgW="1015920" imgH="241200" progId="Equation.3">
                  <p:embed/>
                </p:oleObj>
              </mc:Choice>
              <mc:Fallback>
                <p:oleObj name="Equation" r:id="rId7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3138488"/>
                        <a:ext cx="3190875" cy="757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AutoShape 8"/>
          <p:cNvSpPr>
            <a:spLocks noChangeArrowheads="1"/>
          </p:cNvSpPr>
          <p:nvPr/>
        </p:nvSpPr>
        <p:spPr bwMode="auto">
          <a:xfrm rot="5443250">
            <a:off x="7231063" y="2608263"/>
            <a:ext cx="558800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 rot="-21600000" flipH="1" flipV="1">
            <a:off x="4921250" y="3289300"/>
            <a:ext cx="1193800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01386" name="Object 10"/>
          <p:cNvGraphicFramePr>
            <a:graphicFrameLocks noChangeAspect="1"/>
          </p:cNvGraphicFramePr>
          <p:nvPr/>
        </p:nvGraphicFramePr>
        <p:xfrm>
          <a:off x="1317625" y="1417638"/>
          <a:ext cx="36036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Equation" r:id="rId9" imgW="1041120" imgH="241200" progId="Equation.3">
                  <p:embed/>
                </p:oleObj>
              </mc:Choice>
              <mc:Fallback>
                <p:oleObj name="Equation" r:id="rId9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417638"/>
                        <a:ext cx="3603625" cy="8350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7" name="Object 11"/>
          <p:cNvGraphicFramePr>
            <a:graphicFrameLocks noChangeAspect="1"/>
          </p:cNvGraphicFramePr>
          <p:nvPr/>
        </p:nvGraphicFramePr>
        <p:xfrm>
          <a:off x="1317625" y="4603750"/>
          <a:ext cx="77708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1" name="Equation" r:id="rId11" imgW="2768400" imgH="228600" progId="Equation.3">
                  <p:embed/>
                </p:oleObj>
              </mc:Choice>
              <mc:Fallback>
                <p:oleObj name="Equation" r:id="rId11" imgW="27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4603750"/>
                        <a:ext cx="7770813" cy="641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8" name="AutoShape 12"/>
          <p:cNvSpPr>
            <a:spLocks noChangeArrowheads="1"/>
          </p:cNvSpPr>
          <p:nvPr/>
        </p:nvSpPr>
        <p:spPr bwMode="auto">
          <a:xfrm rot="-16200000">
            <a:off x="2584450" y="3984625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 rot="1098035">
            <a:off x="5127625" y="1900238"/>
            <a:ext cx="987425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77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 animBg="1"/>
      <p:bldP spid="101385" grpId="0" animBg="1"/>
      <p:bldP spid="101388" grpId="0" animBg="1"/>
      <p:bldP spid="1013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When And Why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When we want to compare means we </a:t>
            </a:r>
            <a:r>
              <a:rPr lang="en-US" sz="2800" dirty="0" smtClean="0"/>
              <a:t>can use </a:t>
            </a:r>
            <a:r>
              <a:rPr lang="en-US" sz="2800" dirty="0"/>
              <a:t>a </a:t>
            </a:r>
            <a:r>
              <a:rPr lang="en-US" sz="2800" i="1" dirty="0"/>
              <a:t>t</a:t>
            </a:r>
            <a:r>
              <a:rPr lang="en-US" sz="2800" dirty="0"/>
              <a:t>-test. This test has limitations: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can compare only 2 means: often we would like to compare means from 3 or more groups.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It can be used only with one Predictor/Independent Variable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F20A3A1-71BB-4CCB-B416-36D61B0A92BE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3: Calculate SS</a:t>
            </a:r>
            <a:r>
              <a:rPr lang="en-GB" baseline="-25000"/>
              <a:t>R</a:t>
            </a:r>
            <a:endParaRPr lang="en-US" baseline="-25000"/>
          </a:p>
        </p:txBody>
      </p:sp>
      <p:graphicFrame>
        <p:nvGraphicFramePr>
          <p:cNvPr id="102412" name="Object 12"/>
          <p:cNvGraphicFramePr>
            <a:graphicFrameLocks noGrp="1" noChangeAspect="1"/>
          </p:cNvGraphicFramePr>
          <p:nvPr>
            <p:ph idx="1"/>
          </p:nvPr>
        </p:nvGraphicFramePr>
        <p:xfrm>
          <a:off x="1563688" y="2408238"/>
          <a:ext cx="7121525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3" imgW="2768400" imgH="965160" progId="Equation.3">
                  <p:embed/>
                </p:oleObj>
              </mc:Choice>
              <mc:Fallback>
                <p:oleObj name="Equation" r:id="rId3" imgW="27684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2408238"/>
                        <a:ext cx="7121525" cy="2482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1ECD789-E331-4849-843F-BB644B0D59A9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3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Residual Degrees of Freedom</a:t>
            </a:r>
            <a:endParaRPr lang="en-US" sz="400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745287" cy="1879600"/>
          </a:xfrm>
        </p:spPr>
        <p:txBody>
          <a:bodyPr/>
          <a:lstStyle/>
          <a:p>
            <a:r>
              <a:rPr lang="en-GB" sz="2800"/>
              <a:t>How many values did we use to calculate SS</a:t>
            </a:r>
            <a:r>
              <a:rPr lang="en-GB" sz="2800" baseline="-25000"/>
              <a:t>R</a:t>
            </a:r>
            <a:r>
              <a:rPr lang="en-GB" sz="2800"/>
              <a:t>?</a:t>
            </a:r>
          </a:p>
          <a:p>
            <a:pPr lvl="1"/>
            <a:r>
              <a:rPr lang="en-GB" sz="2400"/>
              <a:t>We used the 5 scores for each of the SS for each group.</a:t>
            </a:r>
            <a:endParaRPr lang="en-US" sz="2400"/>
          </a:p>
        </p:txBody>
      </p:sp>
      <p:graphicFrame>
        <p:nvGraphicFramePr>
          <p:cNvPr id="104453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70125" y="3479800"/>
          <a:ext cx="5919788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3" imgW="1828800" imgH="749160" progId="Equation.3">
                  <p:embed/>
                </p:oleObj>
              </mc:Choice>
              <mc:Fallback>
                <p:oleObj name="Equation" r:id="rId3" imgW="182880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3479800"/>
                        <a:ext cx="5919788" cy="2425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ED3E4A57-F8BE-47B6-B1D8-9280BA638E99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3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Double Check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B02DF1B-8F06-4AC1-920C-AD6248631811}" type="slidenum">
              <a:rPr lang="en-US"/>
              <a:pPr/>
              <a:t>22</a:t>
            </a:fld>
            <a:endParaRPr lang="en-US"/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2794000" y="1439863"/>
          <a:ext cx="4395788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3" imgW="1269720" imgH="545760" progId="Equation.3">
                  <p:embed/>
                </p:oleObj>
              </mc:Choice>
              <mc:Fallback>
                <p:oleObj name="Equation" r:id="rId3" imgW="12697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1439863"/>
                        <a:ext cx="4395788" cy="18875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3452813" y="4003675"/>
          <a:ext cx="303212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5" imgW="876240" imgH="533160" progId="Equation.3">
                  <p:embed/>
                </p:oleObj>
              </mc:Choice>
              <mc:Fallback>
                <p:oleObj name="Equation" r:id="rId5" imgW="876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4003675"/>
                        <a:ext cx="3032125" cy="1844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2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Step 4: Calculate the Mean Squared Error</a:t>
            </a:r>
            <a:endParaRPr lang="en-US" sz="40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EEE390C-5C55-44B8-B800-B386B7600EE7}" type="slidenum">
              <a:rPr lang="en-US"/>
              <a:pPr/>
              <a:t>23</a:t>
            </a:fld>
            <a:endParaRPr lang="en-US"/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2092325" y="2170113"/>
          <a:ext cx="602138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3" imgW="1739880" imgH="368280" progId="Equation.3">
                  <p:embed/>
                </p:oleObj>
              </mc:Choice>
              <mc:Fallback>
                <p:oleObj name="Equation" r:id="rId3" imgW="17398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325" y="2170113"/>
                        <a:ext cx="6021388" cy="1274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2378075" y="4167188"/>
          <a:ext cx="544988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Equation" r:id="rId5" imgW="1574640" imgH="368280" progId="Equation.3">
                  <p:embed/>
                </p:oleObj>
              </mc:Choice>
              <mc:Fallback>
                <p:oleObj name="Equation" r:id="rId5" imgW="1574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4167188"/>
                        <a:ext cx="5449888" cy="1274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79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Step 5: Calculate the </a:t>
            </a:r>
            <a:r>
              <a:rPr lang="en-GB" sz="4000" i="1"/>
              <a:t>F</a:t>
            </a:r>
            <a:r>
              <a:rPr lang="en-GB" sz="4000"/>
              <a:t>-Ratio</a:t>
            </a:r>
            <a:endParaRPr lang="en-US" sz="400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FC62B89-1171-4DE8-95CE-AA6F27B23562}" type="slidenum">
              <a:rPr lang="en-US"/>
              <a:pPr/>
              <a:t>24</a:t>
            </a:fld>
            <a:endParaRPr lang="en-US"/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4252913" y="1920875"/>
          <a:ext cx="189071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Equation" r:id="rId3" imgW="545760" imgH="368280" progId="Equation.3">
                  <p:embed/>
                </p:oleObj>
              </mc:Choice>
              <mc:Fallback>
                <p:oleObj name="Equation" r:id="rId3" imgW="5457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1920875"/>
                        <a:ext cx="1890712" cy="1273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2652713" y="3944938"/>
          <a:ext cx="50990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5" imgW="1473120" imgH="368280" progId="Equation.3">
                  <p:embed/>
                </p:oleObj>
              </mc:Choice>
              <mc:Fallback>
                <p:oleObj name="Equation" r:id="rId5" imgW="14731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3944938"/>
                        <a:ext cx="5099050" cy="1273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80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Step 6: Construct a Summary Table</a:t>
            </a:r>
            <a:endParaRPr lang="en-US" sz="4000"/>
          </a:p>
        </p:txBody>
      </p:sp>
      <p:graphicFrame>
        <p:nvGraphicFramePr>
          <p:cNvPr id="6" name="Group 102"/>
          <p:cNvGraphicFramePr>
            <a:graphicFrameLocks noGrp="1"/>
          </p:cNvGraphicFramePr>
          <p:nvPr>
            <p:ph type="tbl" idx="1"/>
          </p:nvPr>
        </p:nvGraphicFramePr>
        <p:xfrm>
          <a:off x="1571604" y="1643050"/>
          <a:ext cx="6923087" cy="403066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76387"/>
                <a:gridCol w="1192213"/>
                <a:gridCol w="1385887"/>
                <a:gridCol w="1384300"/>
                <a:gridCol w="1384300"/>
              </a:tblGrid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Source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SS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df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MS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F</a:t>
                      </a:r>
                      <a:endParaRPr kumimoji="0" lang="en-GB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Model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20.14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10.067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5.12*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Residual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23.60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1.967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43.74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14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ECFDD792-C2F0-4E58-91FA-24774CC2CCA1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dirty="0" smtClean="0"/>
              <a:t>-tables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we’ve got two sets of degrees of freedom</a:t>
            </a:r>
          </a:p>
          <a:p>
            <a:pPr lvl="1"/>
            <a:r>
              <a:rPr lang="en-US" dirty="0" smtClean="0"/>
              <a:t>DF model (treatment)</a:t>
            </a:r>
          </a:p>
          <a:p>
            <a:pPr lvl="1"/>
            <a:r>
              <a:rPr lang="en-US" dirty="0" smtClean="0"/>
              <a:t>DF residual (error)</a:t>
            </a:r>
          </a:p>
          <a:p>
            <a:r>
              <a:rPr lang="en-US" dirty="0" smtClean="0"/>
              <a:t>Model will usually be smaller, so runs across the top of a table</a:t>
            </a:r>
          </a:p>
          <a:p>
            <a:r>
              <a:rPr lang="en-US" dirty="0" smtClean="0"/>
              <a:t>Residual will be larger and runs down the side of the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dirty="0" smtClean="0"/>
              <a:t>-values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all these formulas are based on variances, F values are never negative.</a:t>
            </a:r>
          </a:p>
          <a:p>
            <a:r>
              <a:rPr lang="en-US" dirty="0" smtClean="0"/>
              <a:t>Think about the logic (model / error)</a:t>
            </a:r>
          </a:p>
          <a:p>
            <a:pPr lvl="1"/>
            <a:r>
              <a:rPr lang="en-US" dirty="0" smtClean="0"/>
              <a:t>If your values are small you are saying model = error = just a bunch of noise because people are different</a:t>
            </a:r>
          </a:p>
          <a:p>
            <a:pPr lvl="1"/>
            <a:r>
              <a:rPr lang="en-US" dirty="0" smtClean="0"/>
              <a:t>If your values are large then model &gt; error, which means you are finding an effect.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34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(data screening: accuracy, missing, outliers)</a:t>
            </a:r>
          </a:p>
          <a:p>
            <a:r>
              <a:rPr lang="en-US" dirty="0" smtClean="0"/>
              <a:t>Normality </a:t>
            </a:r>
          </a:p>
          <a:p>
            <a:r>
              <a:rPr lang="en-US" dirty="0" smtClean="0"/>
              <a:t>Linearity (it is called the general linear model!)</a:t>
            </a:r>
          </a:p>
          <a:p>
            <a:r>
              <a:rPr lang="en-US" dirty="0" smtClean="0"/>
              <a:t>Homogeneity – </a:t>
            </a:r>
            <a:r>
              <a:rPr lang="en-US" dirty="0" err="1" smtClean="0"/>
              <a:t>Levene’s</a:t>
            </a:r>
            <a:endParaRPr lang="en-US" dirty="0" smtClean="0"/>
          </a:p>
          <a:p>
            <a:r>
              <a:rPr lang="en-US" dirty="0" smtClean="0"/>
              <a:t>Homoscedasticity (still a form of 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30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ANOVA is often called a “robust test”</a:t>
            </a:r>
          </a:p>
          <a:p>
            <a:pPr lvl="1"/>
            <a:r>
              <a:rPr lang="en-US" dirty="0" smtClean="0"/>
              <a:t>What? Robustness = ability to still give you accurate results even though the assumptions are bent.</a:t>
            </a:r>
          </a:p>
          <a:p>
            <a:r>
              <a:rPr lang="en-US" dirty="0" smtClean="0"/>
              <a:t>Yes mostly:</a:t>
            </a:r>
          </a:p>
          <a:p>
            <a:pPr lvl="1"/>
            <a:r>
              <a:rPr lang="en-US" dirty="0" smtClean="0"/>
              <a:t>When groups are equal</a:t>
            </a:r>
          </a:p>
          <a:p>
            <a:pPr lvl="1"/>
            <a:r>
              <a:rPr lang="en-US" dirty="0" smtClean="0"/>
              <a:t>When sample sizes are sufficiently large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0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And 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ANOVA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Compares several means.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be used when you have manipulated more than one Independent Variables.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It is an extension of regression (the General Linear Model)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if it’s messy?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Kruskal</a:t>
            </a:r>
            <a:r>
              <a:rPr lang="en-US" dirty="0" smtClean="0"/>
              <a:t> – Wallis</a:t>
            </a:r>
          </a:p>
          <a:p>
            <a:r>
              <a:rPr lang="en-US" dirty="0" smtClean="0"/>
              <a:t>Bootstrapping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how to (</a:t>
            </a:r>
            <a:r>
              <a:rPr lang="en-US" dirty="0" err="1" smtClean="0"/>
              <a:t>pg</a:t>
            </a:r>
            <a:r>
              <a:rPr lang="en-US" dirty="0" smtClean="0"/>
              <a:t> 460)</a:t>
            </a:r>
            <a:endParaRPr lang="en-US" dirty="0"/>
          </a:p>
        </p:txBody>
      </p:sp>
      <p:pic>
        <p:nvPicPr>
          <p:cNvPr id="4" name="Picture 3" descr="photo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(just the main portion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we are going to talk about planned comparisons and post hoc tests in the next class, so we will be adding on to these SPSS procedures.</a:t>
            </a:r>
          </a:p>
          <a:p>
            <a:r>
              <a:rPr lang="en-US" dirty="0" smtClean="0"/>
              <a:t>Two ways to get an ANOVA</a:t>
            </a:r>
          </a:p>
          <a:p>
            <a:pPr lvl="1"/>
            <a:r>
              <a:rPr lang="en-US" dirty="0" smtClean="0"/>
              <a:t>If you want to do planned comparisons (contrasts only), you will want to use the One-Way ANOVA method.</a:t>
            </a:r>
          </a:p>
          <a:p>
            <a:pPr lvl="1"/>
            <a:r>
              <a:rPr lang="en-US" dirty="0" smtClean="0"/>
              <a:t>Generally, most people use the General Linear Model method because it allows you to get post hoc tests and to run </a:t>
            </a:r>
            <a:r>
              <a:rPr lang="en-US" dirty="0" err="1" smtClean="0"/>
              <a:t>multiway</a:t>
            </a:r>
            <a:r>
              <a:rPr lang="en-US" dirty="0" smtClean="0"/>
              <a:t> ANOVAs.</a:t>
            </a:r>
          </a:p>
        </p:txBody>
      </p:sp>
    </p:spTree>
    <p:extLst>
      <p:ext uri="{BB962C8B-B14F-4D97-AF65-F5344CB8AC3E}">
        <p14:creationId xmlns:p14="http://schemas.microsoft.com/office/powerpoint/2010/main" val="3941923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compare means &gt; one way ANOVA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732670"/>
            <a:ext cx="7124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7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Dependent list – put in your DV</a:t>
            </a:r>
          </a:p>
          <a:p>
            <a:r>
              <a:rPr lang="en-US" dirty="0" smtClean="0"/>
              <a:t>Factor – put in your IV</a:t>
            </a:r>
          </a:p>
          <a:p>
            <a:pPr lvl="1"/>
            <a:r>
              <a:rPr lang="en-US" dirty="0" smtClean="0"/>
              <a:t>(this should look a lot like the t-test boxes)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2" y="3507488"/>
            <a:ext cx="5803172" cy="33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2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options</a:t>
            </a:r>
          </a:p>
          <a:p>
            <a:pPr lvl="1"/>
            <a:r>
              <a:rPr lang="en-US" dirty="0" smtClean="0"/>
              <a:t>Descriptive = means</a:t>
            </a:r>
          </a:p>
          <a:p>
            <a:pPr lvl="1"/>
            <a:r>
              <a:rPr lang="en-US" dirty="0" smtClean="0"/>
              <a:t>Homogeneity = </a:t>
            </a:r>
            <a:r>
              <a:rPr lang="en-US" dirty="0" err="1" smtClean="0"/>
              <a:t>Levene’s</a:t>
            </a:r>
            <a:endParaRPr lang="en-US" dirty="0" smtClean="0"/>
          </a:p>
          <a:p>
            <a:r>
              <a:rPr lang="en-US" dirty="0" smtClean="0"/>
              <a:t>Brown-Forsythe, Welch are</a:t>
            </a:r>
          </a:p>
          <a:p>
            <a:pPr lvl="1"/>
            <a:r>
              <a:rPr lang="en-US" dirty="0" smtClean="0"/>
              <a:t>Various versions of F that </a:t>
            </a:r>
          </a:p>
          <a:p>
            <a:pPr lvl="1"/>
            <a:r>
              <a:rPr lang="en-US" dirty="0" smtClean="0"/>
              <a:t>Solves some of the homogeneity</a:t>
            </a:r>
          </a:p>
          <a:p>
            <a:pPr lvl="1"/>
            <a:r>
              <a:rPr lang="en-US" dirty="0" smtClean="0"/>
              <a:t>Problems…not used very</a:t>
            </a:r>
          </a:p>
          <a:p>
            <a:pPr lvl="1"/>
            <a:r>
              <a:rPr lang="en-US" dirty="0" smtClean="0"/>
              <a:t>Often in psychology</a:t>
            </a:r>
          </a:p>
          <a:p>
            <a:r>
              <a:rPr lang="en-US" dirty="0" smtClean="0"/>
              <a:t>Missing (first is pairwise)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2032000"/>
            <a:ext cx="4483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6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talk </a:t>
            </a:r>
            <a:r>
              <a:rPr lang="en-US" smtClean="0"/>
              <a:t>about contrasts </a:t>
            </a:r>
            <a:r>
              <a:rPr lang="en-US" dirty="0" smtClean="0"/>
              <a:t>and post hocs next time!</a:t>
            </a:r>
          </a:p>
          <a:p>
            <a:r>
              <a:rPr lang="en-US" dirty="0" smtClean="0"/>
              <a:t>Hit ok!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36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9144000" cy="25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6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527300"/>
            <a:ext cx="4305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298700"/>
            <a:ext cx="6896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22" y="274638"/>
            <a:ext cx="6329378" cy="1143000"/>
          </a:xfrm>
        </p:spPr>
        <p:txBody>
          <a:bodyPr/>
          <a:lstStyle/>
          <a:p>
            <a:r>
              <a:rPr lang="en-GB" sz="4000" dirty="0"/>
              <a:t>Why Not Use Lots of </a:t>
            </a:r>
            <a:r>
              <a:rPr lang="en-GB" sz="4000" i="1" dirty="0"/>
              <a:t>t</a:t>
            </a:r>
            <a:r>
              <a:rPr lang="en-GB" sz="4000" dirty="0"/>
              <a:t>-Tests?</a:t>
            </a:r>
            <a:endParaRPr lang="en-US" sz="4000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1600200"/>
            <a:ext cx="6923087" cy="1684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If we want to compare several means why don’t we compare pairs of means with </a:t>
            </a:r>
            <a:r>
              <a:rPr lang="en-US" sz="2400" i="1"/>
              <a:t>t</a:t>
            </a:r>
            <a:r>
              <a:rPr lang="en-US" sz="2400"/>
              <a:t>-tests?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Can’t look at several independent variables.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Inflates the Type I error rate.</a:t>
            </a: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70C13D8-C39C-4F57-9376-6E83E3A2FD19}" type="slidenum">
              <a:rPr lang="en-US"/>
              <a:pPr/>
              <a:t>4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913" y="3581400"/>
            <a:ext cx="669925" cy="2438400"/>
            <a:chOff x="278" y="2455"/>
            <a:chExt cx="422" cy="1474"/>
          </a:xfrm>
        </p:grpSpPr>
        <p:sp>
          <p:nvSpPr>
            <p:cNvPr id="66565" name="Oval 5"/>
            <p:cNvSpPr>
              <a:spLocks noChangeArrowheads="1"/>
            </p:cNvSpPr>
            <p:nvPr/>
          </p:nvSpPr>
          <p:spPr bwMode="auto">
            <a:xfrm>
              <a:off x="292" y="245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66" name="Rectangle 6"/>
            <p:cNvSpPr>
              <a:spLocks noChangeArrowheads="1"/>
            </p:cNvSpPr>
            <p:nvPr/>
          </p:nvSpPr>
          <p:spPr bwMode="auto">
            <a:xfrm>
              <a:off x="278" y="2983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67" name="AutoShape 7"/>
            <p:cNvSpPr>
              <a:spLocks noChangeArrowheads="1"/>
            </p:cNvSpPr>
            <p:nvPr/>
          </p:nvSpPr>
          <p:spPr bwMode="auto">
            <a:xfrm>
              <a:off x="292" y="3520"/>
              <a:ext cx="408" cy="409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348038" y="3679118"/>
            <a:ext cx="2203450" cy="690419"/>
            <a:chOff x="1447" y="2535"/>
            <a:chExt cx="1388" cy="437"/>
          </a:xfrm>
        </p:grpSpPr>
        <p:sp>
          <p:nvSpPr>
            <p:cNvPr id="66569" name="Oval 9"/>
            <p:cNvSpPr>
              <a:spLocks noChangeArrowheads="1"/>
            </p:cNvSpPr>
            <p:nvPr/>
          </p:nvSpPr>
          <p:spPr bwMode="auto">
            <a:xfrm>
              <a:off x="1447" y="253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70" name="Rectangle 10"/>
            <p:cNvSpPr>
              <a:spLocks noChangeArrowheads="1"/>
            </p:cNvSpPr>
            <p:nvPr/>
          </p:nvSpPr>
          <p:spPr bwMode="auto">
            <a:xfrm>
              <a:off x="2417" y="2554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71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975" y="2665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 dirty="0" err="1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  <a:endParaRPr lang="en-GB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394075" y="4579941"/>
            <a:ext cx="2192338" cy="719138"/>
            <a:chOff x="1425" y="3076"/>
            <a:chExt cx="1381" cy="453"/>
          </a:xfrm>
        </p:grpSpPr>
        <p:sp>
          <p:nvSpPr>
            <p:cNvPr id="66573" name="Rectangle 13"/>
            <p:cNvSpPr>
              <a:spLocks noChangeArrowheads="1"/>
            </p:cNvSpPr>
            <p:nvPr/>
          </p:nvSpPr>
          <p:spPr bwMode="auto">
            <a:xfrm>
              <a:off x="1425" y="3111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74" name="AutoShape 14"/>
            <p:cNvSpPr>
              <a:spLocks noChangeArrowheads="1"/>
            </p:cNvSpPr>
            <p:nvPr/>
          </p:nvSpPr>
          <p:spPr bwMode="auto">
            <a:xfrm>
              <a:off x="2398" y="3076"/>
              <a:ext cx="408" cy="45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  <p:sp>
          <p:nvSpPr>
            <p:cNvPr id="66575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2000" y="3246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 dirty="0" err="1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  <a:endParaRPr lang="en-GB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059488" y="4071938"/>
            <a:ext cx="2019300" cy="649287"/>
            <a:chOff x="3645" y="2445"/>
            <a:chExt cx="1272" cy="409"/>
          </a:xfrm>
        </p:grpSpPr>
        <p:sp>
          <p:nvSpPr>
            <p:cNvPr id="66577" name="Oval 17"/>
            <p:cNvSpPr>
              <a:spLocks noChangeArrowheads="1"/>
            </p:cNvSpPr>
            <p:nvPr/>
          </p:nvSpPr>
          <p:spPr bwMode="auto">
            <a:xfrm>
              <a:off x="3645" y="245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78" name="AutoShape 18"/>
            <p:cNvSpPr>
              <a:spLocks noChangeArrowheads="1"/>
            </p:cNvSpPr>
            <p:nvPr/>
          </p:nvSpPr>
          <p:spPr bwMode="auto">
            <a:xfrm>
              <a:off x="4509" y="2445"/>
              <a:ext cx="408" cy="409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  <p:sp>
          <p:nvSpPr>
            <p:cNvPr id="66579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4124" y="2553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</a:p>
          </p:txBody>
        </p:sp>
      </p:grpSp>
      <p:sp>
        <p:nvSpPr>
          <p:cNvPr id="66580" name="AutoShape 20"/>
          <p:cNvSpPr>
            <a:spLocks noChangeArrowheads="1"/>
          </p:cNvSpPr>
          <p:nvPr/>
        </p:nvSpPr>
        <p:spPr bwMode="auto">
          <a:xfrm>
            <a:off x="2916238" y="3605213"/>
            <a:ext cx="5616575" cy="1652587"/>
          </a:xfrm>
          <a:prstGeom prst="bracePair">
            <a:avLst>
              <a:gd name="adj" fmla="val 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665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25245"/>
              </p:ext>
            </p:extLst>
          </p:nvPr>
        </p:nvGraphicFramePr>
        <p:xfrm>
          <a:off x="3271838" y="5599113"/>
          <a:ext cx="50022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2209680" imgH="253800" progId="Equation.3">
                  <p:embed/>
                </p:oleObj>
              </mc:Choice>
              <mc:Fallback>
                <p:oleObj name="Equation" r:id="rId3" imgW="2209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5599113"/>
                        <a:ext cx="5002212" cy="571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963922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88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General Linear Model &gt; Univariate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3429000"/>
            <a:ext cx="660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Dependent variable = DV</a:t>
            </a:r>
          </a:p>
          <a:p>
            <a:r>
              <a:rPr lang="en-US" dirty="0" smtClean="0"/>
              <a:t>Fixed factor = IV</a:t>
            </a:r>
          </a:p>
          <a:p>
            <a:r>
              <a:rPr lang="en-US" dirty="0" smtClean="0"/>
              <a:t>(for now, ignore the other boxes).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3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321073"/>
            <a:ext cx="7145720" cy="55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3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options</a:t>
            </a:r>
          </a:p>
          <a:p>
            <a:pPr lvl="1"/>
            <a:r>
              <a:rPr lang="en-US" dirty="0" smtClean="0"/>
              <a:t>Move over your Factors and Factor Interactions</a:t>
            </a:r>
          </a:p>
          <a:p>
            <a:pPr lvl="1"/>
            <a:r>
              <a:rPr lang="en-US" dirty="0" smtClean="0"/>
              <a:t>Click descriptive statistics</a:t>
            </a:r>
          </a:p>
          <a:p>
            <a:pPr lvl="1"/>
            <a:r>
              <a:rPr lang="en-US" dirty="0" smtClean="0"/>
              <a:t>Click estimates of effect size (yes!!)</a:t>
            </a:r>
          </a:p>
          <a:p>
            <a:pPr lvl="1"/>
            <a:r>
              <a:rPr lang="en-US" dirty="0" smtClean="0"/>
              <a:t>Click homogeneity tests</a:t>
            </a:r>
          </a:p>
          <a:p>
            <a:r>
              <a:rPr lang="en-US" dirty="0" smtClean="0"/>
              <a:t>Hit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6200"/>
            <a:ext cx="7048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post hoc tests later.</a:t>
            </a:r>
          </a:p>
          <a:p>
            <a:r>
              <a:rPr lang="en-US" dirty="0" smtClean="0"/>
              <a:t>Contrasts does not quite equal planned comparisons (although sometimes people use these terms interchangeably).</a:t>
            </a:r>
          </a:p>
          <a:p>
            <a:r>
              <a:rPr lang="en-US" dirty="0" smtClean="0"/>
              <a:t>Hit ok!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3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333500"/>
            <a:ext cx="4813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5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184400"/>
            <a:ext cx="4152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739900"/>
            <a:ext cx="8013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41400"/>
            <a:ext cx="6007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error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 = 1 – (1-alpha)</a:t>
            </a:r>
            <a:r>
              <a:rPr lang="en-US" baseline="30000" dirty="0" smtClean="0"/>
              <a:t>c</a:t>
            </a:r>
            <a:endParaRPr lang="en-US" dirty="0" smtClean="0"/>
          </a:p>
          <a:p>
            <a:pPr lvl="1"/>
            <a:r>
              <a:rPr lang="en-US" dirty="0" smtClean="0"/>
              <a:t>Alpha = type 1 error rate = .05 usually (that’s why the last slide had .95)</a:t>
            </a:r>
          </a:p>
          <a:p>
            <a:pPr lvl="1"/>
            <a:r>
              <a:rPr lang="en-US" dirty="0" smtClean="0"/>
              <a:t>C = number of comparisons</a:t>
            </a:r>
          </a:p>
          <a:p>
            <a:r>
              <a:rPr lang="en-US" dirty="0" err="1" smtClean="0"/>
              <a:t>Familywise</a:t>
            </a:r>
            <a:r>
              <a:rPr lang="en-US" dirty="0" smtClean="0"/>
              <a:t> = across a set tests for one hypothesis</a:t>
            </a:r>
          </a:p>
          <a:p>
            <a:r>
              <a:rPr lang="en-US" dirty="0" err="1" smtClean="0"/>
              <a:t>Experimentwise</a:t>
            </a:r>
            <a:r>
              <a:rPr lang="en-US" dirty="0" smtClean="0"/>
              <a:t> = across the entire experiment</a:t>
            </a:r>
          </a:p>
        </p:txBody>
      </p:sp>
    </p:spTree>
    <p:extLst>
      <p:ext uri="{BB962C8B-B14F-4D97-AF65-F5344CB8AC3E}">
        <p14:creationId xmlns:p14="http://schemas.microsoft.com/office/powerpoint/2010/main" val="802014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 – just F-test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significant effect of Viagra on levels of libido, </a:t>
            </a:r>
            <a:r>
              <a:rPr lang="en-US" i="1" dirty="0"/>
              <a:t>F</a:t>
            </a:r>
            <a:r>
              <a:rPr lang="en-US" dirty="0"/>
              <a:t>(2, 12) = 5.12,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03, n</a:t>
            </a:r>
            <a:r>
              <a:rPr lang="en-US" baseline="30000" dirty="0" smtClean="0"/>
              <a:t>2</a:t>
            </a:r>
            <a:r>
              <a:rPr lang="en-US" dirty="0" smtClean="0"/>
              <a:t>= .46.</a:t>
            </a:r>
            <a:endParaRPr lang="en-US" dirty="0"/>
          </a:p>
          <a:p>
            <a:r>
              <a:rPr lang="en-US" dirty="0" smtClean="0"/>
              <a:t>We will talk about Means, SD/SE as part of the post </a:t>
            </a:r>
            <a:r>
              <a:rPr lang="en-US" smtClean="0"/>
              <a:t>hoc test.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89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Planned Contrasts</a:t>
            </a:r>
            <a:br>
              <a:rPr lang="en-US" dirty="0" smtClean="0"/>
            </a:br>
            <a:r>
              <a:rPr lang="en-US" dirty="0" smtClean="0"/>
              <a:t>Post Hocs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344488"/>
            <a:ext cx="7772400" cy="1143000"/>
          </a:xfrm>
        </p:spPr>
        <p:txBody>
          <a:bodyPr/>
          <a:lstStyle/>
          <a:p>
            <a:r>
              <a:rPr lang="en-GB"/>
              <a:t>Why Use Follow-Up Tests?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>
          <a:xfrm>
            <a:off x="676930" y="1671638"/>
            <a:ext cx="7270750" cy="422116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F</a:t>
            </a:r>
            <a:r>
              <a:rPr lang="en-GB" dirty="0"/>
              <a:t>-ratio tells us only that the experiment was successful</a:t>
            </a:r>
          </a:p>
          <a:p>
            <a:pPr lvl="1"/>
            <a:r>
              <a:rPr lang="en-GB" dirty="0"/>
              <a:t>i.e. group means were different</a:t>
            </a:r>
          </a:p>
          <a:p>
            <a:r>
              <a:rPr lang="en-GB" dirty="0"/>
              <a:t>It does not tell us specifically which group means differ from which.</a:t>
            </a:r>
          </a:p>
          <a:p>
            <a:r>
              <a:rPr lang="en-GB" dirty="0"/>
              <a:t>We need additional tests to find out where the group differences lie.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CF124B5-D816-4CE7-BFA4-6EBB2264A7D5}" type="slidenum">
              <a:rPr lang="en-US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1" grpId="0" build="p" autoUpdateAnimBg="0" advAuto="100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772400" cy="1143000"/>
          </a:xfrm>
        </p:spPr>
        <p:txBody>
          <a:bodyPr/>
          <a:lstStyle/>
          <a:p>
            <a:r>
              <a:rPr lang="en-GB"/>
              <a:t>How?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1612900" y="1671638"/>
            <a:ext cx="7080250" cy="4411662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Multiple </a:t>
            </a:r>
            <a:r>
              <a:rPr lang="en-GB" sz="2800" i="1" dirty="0" smtClean="0"/>
              <a:t>t</a:t>
            </a:r>
            <a:r>
              <a:rPr lang="en-GB" sz="2800" dirty="0" smtClean="0"/>
              <a:t>-tests</a:t>
            </a:r>
          </a:p>
          <a:p>
            <a:pPr lvl="1"/>
            <a:r>
              <a:rPr lang="en-GB" sz="2400" dirty="0" smtClean="0"/>
              <a:t>We saw earlier that this is a bad idea</a:t>
            </a:r>
            <a:endParaRPr lang="en-GB" sz="2400" dirty="0"/>
          </a:p>
          <a:p>
            <a:r>
              <a:rPr lang="en-GB" sz="2800" dirty="0"/>
              <a:t>Orthogonal Contrasts/Comparisons</a:t>
            </a:r>
          </a:p>
          <a:p>
            <a:pPr lvl="1"/>
            <a:r>
              <a:rPr lang="en-GB" sz="2400" dirty="0"/>
              <a:t>Hypothesis driven</a:t>
            </a:r>
          </a:p>
          <a:p>
            <a:pPr lvl="1"/>
            <a:r>
              <a:rPr lang="en-GB" sz="2400" dirty="0"/>
              <a:t>Planned a priori</a:t>
            </a:r>
            <a:endParaRPr lang="en-GB" sz="2400" b="1" dirty="0">
              <a:solidFill>
                <a:srgbClr val="FFFF00"/>
              </a:solidFill>
            </a:endParaRPr>
          </a:p>
          <a:p>
            <a:r>
              <a:rPr lang="en-GB" sz="2800" i="1" dirty="0"/>
              <a:t>Post Hoc</a:t>
            </a:r>
            <a:r>
              <a:rPr lang="en-GB" sz="2800" dirty="0"/>
              <a:t> Tests</a:t>
            </a:r>
          </a:p>
          <a:p>
            <a:pPr lvl="1"/>
            <a:r>
              <a:rPr lang="en-GB" sz="2400" dirty="0"/>
              <a:t>Not Planned (no hypothesis)</a:t>
            </a:r>
          </a:p>
          <a:p>
            <a:pPr lvl="1"/>
            <a:r>
              <a:rPr lang="en-GB" sz="2400" dirty="0"/>
              <a:t>Compare all pairs of means</a:t>
            </a:r>
          </a:p>
          <a:p>
            <a:r>
              <a:rPr lang="en-GB" sz="2800" dirty="0"/>
              <a:t>Trend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C9C55CC-6D29-432D-8437-13F7F1FE61B1}" type="slidenum">
              <a:rPr lang="en-US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4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39" grpId="0" build="p" autoUpdateAnimBg="0" advAuto="200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0" y="344488"/>
            <a:ext cx="7448550" cy="1143000"/>
          </a:xfrm>
        </p:spPr>
        <p:txBody>
          <a:bodyPr/>
          <a:lstStyle/>
          <a:p>
            <a:r>
              <a:rPr lang="en-GB"/>
              <a:t>Planned Contrasts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1397000" y="1671638"/>
            <a:ext cx="7448550" cy="43354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dirty="0"/>
              <a:t>Basic Idea: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The variability explained by the Model (experimental manipulation, </a:t>
            </a:r>
            <a:r>
              <a:rPr lang="en-GB" sz="2400" b="1" dirty="0"/>
              <a:t>SS</a:t>
            </a:r>
            <a:r>
              <a:rPr lang="en-GB" sz="2400" b="1" baseline="-25000" dirty="0"/>
              <a:t>M</a:t>
            </a:r>
            <a:r>
              <a:rPr lang="en-GB" sz="2400" b="1" dirty="0"/>
              <a:t>) </a:t>
            </a:r>
            <a:r>
              <a:rPr lang="en-GB" sz="2400" dirty="0"/>
              <a:t>is due to</a:t>
            </a:r>
            <a:r>
              <a:rPr lang="en-GB" sz="2400" b="1" dirty="0"/>
              <a:t> </a:t>
            </a:r>
            <a:r>
              <a:rPr lang="en-GB" sz="2400" dirty="0"/>
              <a:t>participants being assigned to different groups.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This variability can be broken down further to test specific hypotheses about which groups might differ.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We break down the variance according to hypotheses made </a:t>
            </a:r>
            <a:r>
              <a:rPr lang="en-GB" sz="2400" i="1" dirty="0"/>
              <a:t>a priori </a:t>
            </a:r>
            <a:r>
              <a:rPr lang="en-GB" sz="2400" dirty="0"/>
              <a:t>(before the experiment).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It’s like cutting up a cake (yum yum!)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0C93415-A463-49F9-AD97-4BA45074B459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6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build="p" bldLvl="2" autoUpdateAnimBg="0" advAuto="300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344488"/>
            <a:ext cx="7345363" cy="1143000"/>
          </a:xfrm>
        </p:spPr>
        <p:txBody>
          <a:bodyPr/>
          <a:lstStyle/>
          <a:p>
            <a:r>
              <a:rPr lang="en-GB" sz="4000"/>
              <a:t>Rules When Choosing Contrasts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1"/>
          </p:nvPr>
        </p:nvSpPr>
        <p:spPr>
          <a:xfrm>
            <a:off x="1333500" y="1671638"/>
            <a:ext cx="7512050" cy="442436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Independent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contrasts must not interfere with each other (they must test unique hypotheses).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Only 2 Chunks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Each contrast should compare only 2 chunks of variation (why?).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 i="1"/>
              <a:t>K</a:t>
            </a:r>
            <a:r>
              <a:rPr lang="en-GB" sz="2800"/>
              <a:t>-1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You should always end up with one less contrast than the number of groups.</a:t>
            </a:r>
            <a:endParaRPr lang="en-GB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D534165-97F4-485C-A603-504F25A70302}" type="slidenum">
              <a:rPr lang="en-US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6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5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3200" y="344488"/>
            <a:ext cx="6985000" cy="1143000"/>
          </a:xfrm>
        </p:spPr>
        <p:txBody>
          <a:bodyPr/>
          <a:lstStyle/>
          <a:p>
            <a:r>
              <a:rPr lang="en-GB"/>
              <a:t>Generating Hypotheses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>
          <a:xfrm>
            <a:off x="1320800" y="1671638"/>
            <a:ext cx="7524750" cy="4284662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 u="sng"/>
              <a:t>Example</a:t>
            </a:r>
            <a:r>
              <a:rPr lang="en-GB" sz="2800"/>
              <a:t>: Testing the effects of Viagra on Libido using three groups: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Placebo (Sugar Pill)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Low Dose Viagra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High Dose Viagra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Dependent Variable (DV) was an objective measure of Libido.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Intuitively, what might we expect to happen?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DEB2F96-177D-4FB6-B742-EB9FFC43FCAC}" type="slidenum">
              <a:rPr lang="en-US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7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D255AC9-7165-4AC0-8228-9D8BA0919175}" type="slidenum">
              <a:rPr lang="en-US"/>
              <a:pPr>
                <a:defRPr/>
              </a:pPr>
              <a:t>57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2700" y="1066800"/>
          <a:ext cx="7569200" cy="40767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2300"/>
                <a:gridCol w="1892300"/>
                <a:gridCol w="1892300"/>
                <a:gridCol w="1892300"/>
              </a:tblGrid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Placebo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Low Dose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High Dose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3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5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7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4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1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4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5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1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3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4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3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6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Mean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2.20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3.20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5.00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26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6200" y="344488"/>
            <a:ext cx="7332663" cy="1143000"/>
          </a:xfrm>
        </p:spPr>
        <p:txBody>
          <a:bodyPr/>
          <a:lstStyle/>
          <a:p>
            <a:r>
              <a:rPr lang="en-GB"/>
              <a:t>How do I Choose Contrasts?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1346200" y="1671638"/>
            <a:ext cx="7499350" cy="436086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Big Hint: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In most experiments we usually have one or more control groups.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logic of control groups dictates that we expect them to be different to groups that we’ve manipulated.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first contrast will always be to compare any control groups (chunk 1) with any experimental conditions (chunk 2).</a:t>
            </a:r>
            <a:endParaRPr lang="en-GB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305BE73-F902-4541-A565-D5ED4F000BE5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9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autoUpdateAnimBg="0"/>
      <p:bldP spid="126979" grpId="0" build="p" bldLvl="2" autoUpdateAnimBg="0" advAuto="200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44488"/>
            <a:ext cx="6972300" cy="1143000"/>
          </a:xfrm>
        </p:spPr>
        <p:txBody>
          <a:bodyPr/>
          <a:lstStyle/>
          <a:p>
            <a:r>
              <a:rPr lang="en-GB"/>
              <a:t>Hypotheses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1270000" y="1671638"/>
            <a:ext cx="7423150" cy="4071937"/>
          </a:xfrm>
        </p:spPr>
        <p:txBody>
          <a:bodyPr/>
          <a:lstStyle/>
          <a:p>
            <a:r>
              <a:rPr lang="en-GB" sz="2800"/>
              <a:t>Hypothesis 1:</a:t>
            </a:r>
          </a:p>
          <a:p>
            <a:pPr lvl="1"/>
            <a:r>
              <a:rPr lang="en-GB" sz="2400"/>
              <a:t>People who take Viagra will have a higher libido than those who don’t.</a:t>
            </a:r>
          </a:p>
          <a:p>
            <a:pPr lvl="1"/>
            <a:r>
              <a:rPr lang="en-GB" sz="2400"/>
              <a:t>Placebo </a:t>
            </a:r>
            <a:r>
              <a:rPr lang="en-GB" sz="2400">
                <a:sym typeface="Symbol" pitchFamily="18" charset="2"/>
              </a:rPr>
              <a:t> (Low, High)</a:t>
            </a:r>
            <a:endParaRPr lang="en-GB" sz="2400"/>
          </a:p>
          <a:p>
            <a:r>
              <a:rPr lang="en-GB" sz="2800"/>
              <a:t>Hypothesis 2:</a:t>
            </a:r>
          </a:p>
          <a:p>
            <a:pPr lvl="1"/>
            <a:r>
              <a:rPr lang="en-GB" sz="2400"/>
              <a:t>People taking a high dose of Viagra will have a greater libido than those taking a low dose.</a:t>
            </a:r>
          </a:p>
          <a:p>
            <a:pPr lvl="1"/>
            <a:r>
              <a:rPr lang="en-GB" sz="2400"/>
              <a:t>Low </a:t>
            </a:r>
            <a:r>
              <a:rPr lang="en-GB" sz="2400">
                <a:sym typeface="Symbol" pitchFamily="18" charset="2"/>
              </a:rPr>
              <a:t> High</a:t>
            </a:r>
            <a:endParaRPr lang="en-GB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6612819-77DB-49CB-A9ED-08B7438D8582}" type="slidenum">
              <a:rPr lang="en-US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7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utoUpdateAnimBg="0"/>
      <p:bldP spid="129027" grpId="0" build="p" bldLvl="2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Regression v ANOVA</a:t>
            </a:r>
            <a:endParaRPr lang="en-US" sz="4000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ANOVA in Regression: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Used to assess whether the regression model is good at predicting an outcome.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ANOVA in Experiments: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Used to see whether experimental manipulations lead to differences in performance on an outcome (DV).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By manipulating a predictor variable can we cause (and therefore predict) a change in </a:t>
            </a:r>
            <a:r>
              <a:rPr lang="en-US" sz="2000" dirty="0" smtClean="0"/>
              <a:t>behavior?</a:t>
            </a:r>
          </a:p>
          <a:p>
            <a:pPr>
              <a:lnSpc>
                <a:spcPct val="80000"/>
              </a:lnSpc>
            </a:pPr>
            <a:r>
              <a:rPr lang="en-US" sz="2200" dirty="0" smtClean="0"/>
              <a:t>Actually can be the same question!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23B5486-2A10-4D5E-8506-13AFE74EC9D8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2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Planned Comparisons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C5F4564-5000-49F4-81CC-B349134AB90B}" type="slidenum">
              <a:rPr lang="en-US"/>
              <a:pPr/>
              <a:t>60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44" y="1755154"/>
            <a:ext cx="8213256" cy="299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8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Example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" y="1778000"/>
            <a:ext cx="8168561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22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796908"/>
          </a:xfrm>
        </p:spPr>
        <p:txBody>
          <a:bodyPr/>
          <a:lstStyle/>
          <a:p>
            <a:r>
              <a:rPr lang="en-GB" dirty="0" smtClean="0"/>
              <a:t>Another Example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511300"/>
            <a:ext cx="8110031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do these combined comparisons … what are you actually comparing?</a:t>
            </a:r>
          </a:p>
          <a:p>
            <a:pPr lvl="1"/>
            <a:r>
              <a:rPr lang="en-US" dirty="0" smtClean="0"/>
              <a:t>For example, the control group versus the experimental </a:t>
            </a:r>
            <a:r>
              <a:rPr lang="en-US" dirty="0" err="1" smtClean="0"/>
              <a:t>groupS</a:t>
            </a:r>
            <a:endParaRPr lang="en-US" dirty="0" smtClean="0"/>
          </a:p>
          <a:p>
            <a:pPr lvl="1"/>
            <a:r>
              <a:rPr lang="en-US" dirty="0" smtClean="0"/>
              <a:t>You are comparing the control group mean (2.20 in this experiment) to the experimental groups combined mean (4.10 in this experiment)</a:t>
            </a:r>
          </a:p>
          <a:p>
            <a:pPr lvl="1"/>
            <a:r>
              <a:rPr lang="en-US" dirty="0" smtClean="0"/>
              <a:t>So the average experimental groups are &gt; than the single </a:t>
            </a:r>
            <a:r>
              <a:rPr lang="en-US" smtClean="0"/>
              <a:t>control group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38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344488"/>
            <a:ext cx="7599363" cy="1143000"/>
          </a:xfrm>
        </p:spPr>
        <p:txBody>
          <a:bodyPr/>
          <a:lstStyle/>
          <a:p>
            <a:r>
              <a:rPr lang="en-GB"/>
              <a:t>Coding Planned Contrasts: Rules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1397000" y="1879600"/>
            <a:ext cx="7448550" cy="3814763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1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Groups coded with positive weights compared to groups coded with negative weights.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2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sum of weights for a comparison should be zero.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3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If a group is not involved in a comparison, assign it a weight of zero.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80F18A5-2F68-4F36-ABE8-329AD98F5C48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5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autoUpdateAnimBg="0"/>
      <p:bldP spid="135171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44488"/>
            <a:ext cx="7383463" cy="1143000"/>
          </a:xfrm>
        </p:spPr>
        <p:txBody>
          <a:bodyPr>
            <a:normAutofit/>
          </a:bodyPr>
          <a:lstStyle/>
          <a:p>
            <a:r>
              <a:rPr lang="en-GB"/>
              <a:t>Coding Planned Contrasts: Rules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1295400" y="1892300"/>
            <a:ext cx="7550150" cy="3721100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4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For a given contrast, the weights assigned to the group(s) in one chunk of variation should be equal to the number of groups in the opposite chunk of variation.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5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If a group is singled out in a comparison, then that group should not be used in any subsequent contrasts.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662D638-D525-426D-9560-3C65DF64B6C1}" type="slidenum">
              <a:rPr lang="en-US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4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utoUpdateAnimBg="0"/>
      <p:bldP spid="137219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59000"/>
            <a:ext cx="8059140" cy="3340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Contrasts Using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0387"/>
            <a:ext cx="8039101" cy="34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12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Orthogonality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has been evenly split – no overlap between comparisons.</a:t>
            </a:r>
          </a:p>
          <a:p>
            <a:r>
              <a:rPr lang="en-US" dirty="0" smtClean="0"/>
              <a:t>How to tell?</a:t>
            </a:r>
          </a:p>
          <a:p>
            <a:pPr lvl="1"/>
            <a:r>
              <a:rPr lang="en-US" dirty="0" smtClean="0"/>
              <a:t>Products of the contrast weights add up to zero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Controls type 1 error</a:t>
            </a:r>
          </a:p>
        </p:txBody>
      </p:sp>
    </p:spTree>
    <p:extLst>
      <p:ext uri="{BB962C8B-B14F-4D97-AF65-F5344CB8AC3E}">
        <p14:creationId xmlns:p14="http://schemas.microsoft.com/office/powerpoint/2010/main" val="2172321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Orthogonality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511579"/>
              </p:ext>
            </p:extLst>
          </p:nvPr>
        </p:nvGraphicFramePr>
        <p:xfrm>
          <a:off x="549275" y="1600200"/>
          <a:ext cx="80422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569"/>
                <a:gridCol w="2010569"/>
                <a:gridCol w="2010569"/>
                <a:gridCol w="20105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Contrast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Contrast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Placebo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 Dose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Dose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04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ANOVA Tell us?</a:t>
            </a:r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/>
              <a:t>Null Hyothesis:</a:t>
            </a:r>
          </a:p>
          <a:p>
            <a:pPr lvl="1"/>
            <a:r>
              <a:rPr lang="en-US" sz="2400"/>
              <a:t>Like a t-test, ANOVA tests the null hypothesis that the means are the same.</a:t>
            </a:r>
          </a:p>
          <a:p>
            <a:r>
              <a:rPr lang="en-US" sz="2800"/>
              <a:t>Experimental Hypothesis:</a:t>
            </a:r>
          </a:p>
          <a:p>
            <a:pPr lvl="1"/>
            <a:r>
              <a:rPr lang="en-US" sz="2400"/>
              <a:t>The means differ.</a:t>
            </a:r>
          </a:p>
          <a:p>
            <a:r>
              <a:rPr lang="en-US" sz="2800"/>
              <a:t>ANOVA is an Omnibus test</a:t>
            </a:r>
          </a:p>
          <a:p>
            <a:pPr lvl="1"/>
            <a:r>
              <a:rPr lang="en-US" sz="2400"/>
              <a:t>It test for an overall difference between groups.</a:t>
            </a:r>
          </a:p>
          <a:p>
            <a:pPr lvl="1"/>
            <a:r>
              <a:rPr lang="en-US" sz="2400"/>
              <a:t>It tells us that the group means are different.</a:t>
            </a:r>
          </a:p>
          <a:p>
            <a:pPr lvl="1"/>
            <a:r>
              <a:rPr lang="en-US" sz="2400"/>
              <a:t>It doesn’t tell us exactly which means differ.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D738010-2472-4BB9-B32B-B433656D43F9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7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compare means &gt; one way ANOVA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2732670"/>
            <a:ext cx="7124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36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Dependent list – put in your DV</a:t>
            </a:r>
          </a:p>
          <a:p>
            <a:r>
              <a:rPr lang="en-US" dirty="0" smtClean="0"/>
              <a:t>Factor – put in your IV</a:t>
            </a:r>
          </a:p>
          <a:p>
            <a:pPr lvl="1"/>
            <a:r>
              <a:rPr lang="en-US" dirty="0" smtClean="0"/>
              <a:t>(this should look a lot like the t-test boxes)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42" y="3507488"/>
            <a:ext cx="5803172" cy="33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0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options</a:t>
            </a:r>
          </a:p>
          <a:p>
            <a:pPr lvl="1"/>
            <a:r>
              <a:rPr lang="en-US" dirty="0" smtClean="0"/>
              <a:t>Descriptive = means</a:t>
            </a:r>
          </a:p>
          <a:p>
            <a:pPr lvl="1"/>
            <a:r>
              <a:rPr lang="en-US" dirty="0" smtClean="0"/>
              <a:t>Homogeneity = </a:t>
            </a:r>
            <a:r>
              <a:rPr lang="en-US" dirty="0" err="1" smtClean="0"/>
              <a:t>Levene’s</a:t>
            </a:r>
            <a:endParaRPr lang="en-US" dirty="0" smtClean="0"/>
          </a:p>
          <a:p>
            <a:r>
              <a:rPr lang="en-US" dirty="0" smtClean="0"/>
              <a:t>Brown-Forsythe, Welch are</a:t>
            </a:r>
          </a:p>
          <a:p>
            <a:pPr lvl="1"/>
            <a:r>
              <a:rPr lang="en-US" dirty="0" smtClean="0"/>
              <a:t>Various versions of F that </a:t>
            </a:r>
          </a:p>
          <a:p>
            <a:pPr lvl="1"/>
            <a:r>
              <a:rPr lang="en-US" dirty="0" smtClean="0"/>
              <a:t>Solves some of the homogeneity</a:t>
            </a:r>
          </a:p>
          <a:p>
            <a:pPr lvl="1"/>
            <a:r>
              <a:rPr lang="en-US" dirty="0" smtClean="0"/>
              <a:t>Problems…not used very</a:t>
            </a:r>
          </a:p>
          <a:p>
            <a:pPr lvl="1"/>
            <a:r>
              <a:rPr lang="en-US" dirty="0" smtClean="0"/>
              <a:t>Often in psychology</a:t>
            </a:r>
          </a:p>
          <a:p>
            <a:r>
              <a:rPr lang="en-US" dirty="0" smtClean="0"/>
              <a:t>Missing (first is pairwise)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130" y="3479046"/>
            <a:ext cx="3138870" cy="33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06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contrasts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2044700"/>
            <a:ext cx="4711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1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One Way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your contrast numbers one at a time, remembering that they go in the order of the group’s value labels.</a:t>
            </a:r>
          </a:p>
          <a:p>
            <a:r>
              <a:rPr lang="en-US" dirty="0" smtClean="0"/>
              <a:t>Hit NEXT to enter a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econd set of contrasts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192" y="2665368"/>
            <a:ext cx="4063808" cy="41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2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100" y="228600"/>
            <a:ext cx="7150100" cy="990600"/>
          </a:xfrm>
        </p:spPr>
        <p:txBody>
          <a:bodyPr/>
          <a:lstStyle/>
          <a:p>
            <a:r>
              <a:rPr lang="en-GB"/>
              <a:t>Output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42617198-D7B4-4CE7-8A2D-0F9D014128C8}" type="slidenum">
              <a:rPr lang="en-US"/>
              <a:pPr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6" y="1549401"/>
            <a:ext cx="4904280" cy="1917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" y="3966080"/>
            <a:ext cx="8313138" cy="17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&gt; General Linear Model &gt; Univariate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3429000"/>
            <a:ext cx="660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72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Dependent variable = DV</a:t>
            </a:r>
          </a:p>
          <a:p>
            <a:r>
              <a:rPr lang="en-US" dirty="0" smtClean="0"/>
              <a:t>Fixed factor = IV</a:t>
            </a:r>
          </a:p>
          <a:p>
            <a:r>
              <a:rPr lang="en-US" dirty="0" smtClean="0"/>
              <a:t>(for now, ignore the other boxes).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237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1321073"/>
            <a:ext cx="7145720" cy="55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44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options</a:t>
            </a:r>
          </a:p>
          <a:p>
            <a:pPr lvl="1"/>
            <a:r>
              <a:rPr lang="en-US" dirty="0" smtClean="0"/>
              <a:t>Move over your Factors and Factor Interactions</a:t>
            </a:r>
          </a:p>
          <a:p>
            <a:pPr lvl="1"/>
            <a:r>
              <a:rPr lang="en-US" dirty="0" smtClean="0"/>
              <a:t>Click descriptive statistics</a:t>
            </a:r>
          </a:p>
          <a:p>
            <a:pPr lvl="1"/>
            <a:r>
              <a:rPr lang="en-US" dirty="0" smtClean="0"/>
              <a:t>Click estimates of effect size (yes!!)</a:t>
            </a:r>
          </a:p>
          <a:p>
            <a:pPr lvl="1"/>
            <a:r>
              <a:rPr lang="en-US" dirty="0" smtClean="0"/>
              <a:t>Click homogeneity tests</a:t>
            </a:r>
          </a:p>
          <a:p>
            <a:r>
              <a:rPr lang="en-US" dirty="0" smtClean="0"/>
              <a:t>Hit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50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Theory of ANOVA</a:t>
            </a: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1600200"/>
            <a:ext cx="6923087" cy="4349750"/>
          </a:xfrm>
        </p:spPr>
        <p:txBody>
          <a:bodyPr/>
          <a:lstStyle/>
          <a:p>
            <a:r>
              <a:rPr lang="en-US" sz="2800"/>
              <a:t>We compare the amount of variability explained by the Model (experiment), to the error in the model (individual differences)</a:t>
            </a:r>
          </a:p>
          <a:p>
            <a:pPr lvl="1"/>
            <a:r>
              <a:rPr lang="en-US" sz="2400"/>
              <a:t>This ratio is called the</a:t>
            </a:r>
            <a:r>
              <a:rPr lang="en-US" sz="2400" i="1"/>
              <a:t> F</a:t>
            </a:r>
            <a:r>
              <a:rPr lang="en-US" sz="2400"/>
              <a:t>-ratio.</a:t>
            </a:r>
          </a:p>
          <a:p>
            <a:r>
              <a:rPr lang="en-US" sz="2800"/>
              <a:t>If the model explains a lot more variability than it can’t explain, then the experimental manipulation has had a significant effect on the outcome (DV).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3BB34EB-64D4-4D5B-A8E9-BD356BA9AE36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7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– GLM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6200"/>
            <a:ext cx="7048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8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Canned Contrasts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GLM method of running an ANOVA, you also get contrast options.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667000"/>
            <a:ext cx="5676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80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Canned Contrasts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Deviation = compares each level to the combined experimental grand mean (2 </a:t>
            </a:r>
            <a:r>
              <a:rPr lang="en-US" dirty="0" err="1" smtClean="0"/>
              <a:t>vs</a:t>
            </a:r>
            <a:r>
              <a:rPr lang="en-US" dirty="0" smtClean="0"/>
              <a:t> 123)</a:t>
            </a:r>
          </a:p>
          <a:p>
            <a:pPr lvl="1"/>
            <a:r>
              <a:rPr lang="en-US" dirty="0" smtClean="0"/>
              <a:t>You can chose which one you </a:t>
            </a:r>
            <a:r>
              <a:rPr lang="en-US" i="1" dirty="0" smtClean="0"/>
              <a:t>don’t</a:t>
            </a:r>
            <a:r>
              <a:rPr lang="en-US" dirty="0" smtClean="0"/>
              <a:t> want to do</a:t>
            </a:r>
          </a:p>
          <a:p>
            <a:pPr lvl="1"/>
            <a:r>
              <a:rPr lang="en-US" dirty="0" smtClean="0"/>
              <a:t>First = no 1 </a:t>
            </a:r>
            <a:r>
              <a:rPr lang="en-US" dirty="0" err="1" smtClean="0"/>
              <a:t>vs</a:t>
            </a:r>
            <a:r>
              <a:rPr lang="en-US" dirty="0" smtClean="0"/>
              <a:t> 123</a:t>
            </a:r>
          </a:p>
          <a:p>
            <a:pPr lvl="1"/>
            <a:r>
              <a:rPr lang="en-US" dirty="0" smtClean="0"/>
              <a:t>Last = no 3 </a:t>
            </a:r>
            <a:r>
              <a:rPr lang="en-US" dirty="0" err="1" smtClean="0"/>
              <a:t>vs</a:t>
            </a:r>
            <a:r>
              <a:rPr lang="en-US" dirty="0" smtClean="0"/>
              <a:t> 123</a:t>
            </a:r>
          </a:p>
          <a:p>
            <a:r>
              <a:rPr lang="en-US" dirty="0" smtClean="0"/>
              <a:t>Simple = each category versus the others (1 </a:t>
            </a:r>
            <a:r>
              <a:rPr lang="en-US" dirty="0" err="1" smtClean="0"/>
              <a:t>vs</a:t>
            </a:r>
            <a:r>
              <a:rPr lang="en-US" dirty="0" smtClean="0"/>
              <a:t> 2)</a:t>
            </a:r>
          </a:p>
          <a:p>
            <a:pPr lvl="1"/>
            <a:r>
              <a:rPr lang="en-US" dirty="0" smtClean="0"/>
              <a:t>You can pick the reference group (first or last)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9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Canned Contrasts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Repeated = each category to compared to the next category (1 </a:t>
            </a:r>
            <a:r>
              <a:rPr lang="en-US" dirty="0" err="1" smtClean="0"/>
              <a:t>vs</a:t>
            </a:r>
            <a:r>
              <a:rPr lang="en-US" dirty="0" smtClean="0"/>
              <a:t> 2, 2 </a:t>
            </a:r>
            <a:r>
              <a:rPr lang="en-US" dirty="0" err="1" smtClean="0"/>
              <a:t>vs</a:t>
            </a:r>
            <a:r>
              <a:rPr lang="en-US" dirty="0" smtClean="0"/>
              <a:t> 3)</a:t>
            </a:r>
          </a:p>
          <a:p>
            <a:r>
              <a:rPr lang="en-US" dirty="0" err="1" smtClean="0"/>
              <a:t>Helmert</a:t>
            </a:r>
            <a:r>
              <a:rPr lang="en-US" dirty="0" smtClean="0"/>
              <a:t> = each category is compared to the mean effect of all subsequent categories</a:t>
            </a:r>
            <a:r>
              <a:rPr lang="en-US" dirty="0"/>
              <a:t> </a:t>
            </a:r>
            <a:r>
              <a:rPr lang="en-US" dirty="0" smtClean="0"/>
              <a:t>(1 </a:t>
            </a:r>
            <a:r>
              <a:rPr lang="en-US" dirty="0" err="1" smtClean="0"/>
              <a:t>vs</a:t>
            </a:r>
            <a:r>
              <a:rPr lang="en-US" dirty="0" smtClean="0"/>
              <a:t> 23, 2 </a:t>
            </a:r>
            <a:r>
              <a:rPr lang="en-US" dirty="0" err="1" smtClean="0"/>
              <a:t>vs</a:t>
            </a:r>
            <a:r>
              <a:rPr lang="en-US" dirty="0" smtClean="0"/>
              <a:t> 3)</a:t>
            </a:r>
          </a:p>
          <a:p>
            <a:r>
              <a:rPr lang="en-US" dirty="0" smtClean="0"/>
              <a:t>Difference (backwards </a:t>
            </a:r>
            <a:r>
              <a:rPr lang="en-US" dirty="0" err="1" smtClean="0"/>
              <a:t>Helmert</a:t>
            </a:r>
            <a:r>
              <a:rPr lang="en-US" dirty="0" smtClean="0"/>
              <a:t>) = (3 </a:t>
            </a:r>
            <a:r>
              <a:rPr lang="en-US" dirty="0" err="1" smtClean="0"/>
              <a:t>vs</a:t>
            </a:r>
            <a:r>
              <a:rPr lang="en-US" dirty="0" smtClean="0"/>
              <a:t> 21, 2 </a:t>
            </a:r>
            <a:r>
              <a:rPr lang="en-US" dirty="0" err="1" smtClean="0"/>
              <a:t>vs</a:t>
            </a:r>
            <a:r>
              <a:rPr lang="en-US" dirty="0" smtClean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855919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515" y="1562100"/>
            <a:ext cx="6692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57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Quadratic Trend = a curve across levels</a:t>
            </a:r>
          </a:p>
          <a:p>
            <a:r>
              <a:rPr lang="en-US" dirty="0" smtClean="0"/>
              <a:t>Cubic Trend = two changes in direction of trend</a:t>
            </a:r>
          </a:p>
          <a:p>
            <a:r>
              <a:rPr lang="en-US" dirty="0" smtClean="0"/>
              <a:t>Quartic Trend = three changes in direction of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9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181100"/>
            <a:ext cx="680824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7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 Analysis – One Way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 contrasts &gt; click polynomial and pick which option you want to test for (remembering that you can only have so many changes as K-1)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752" y="3117585"/>
            <a:ext cx="3608248" cy="35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92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Trend Analysis: Output</a:t>
            </a:r>
            <a:endParaRPr lang="en-GB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236" y="3781416"/>
            <a:ext cx="801776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1651001"/>
            <a:ext cx="51339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042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993063" cy="1143000"/>
          </a:xfrm>
        </p:spPr>
        <p:txBody>
          <a:bodyPr/>
          <a:lstStyle/>
          <a:p>
            <a:r>
              <a:rPr lang="en-GB"/>
              <a:t>Post Hoc Tests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1155700" y="1671638"/>
            <a:ext cx="7689850" cy="3544887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Compare each mean against all others.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 general terms they use a stricter criterion to accept an effect as significant.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 smtClean="0"/>
              <a:t>Please see </a:t>
            </a:r>
            <a:r>
              <a:rPr lang="en-GB" dirty="0" err="1" smtClean="0"/>
              <a:t>handout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90A0576-F460-4BF3-8685-B6B580A44422}" type="slidenum">
              <a:rPr lang="en-US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2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  <p:bldP spid="144387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dirty="0" smtClean="0"/>
              <a:t>-ratio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Variance created by our manipulation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Removal of brain (systematic variance)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Variance created by unknown factors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Differences in ability (unsystematic variance</a:t>
            </a:r>
            <a:r>
              <a:rPr lang="en-US" sz="20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2200" dirty="0" smtClean="0"/>
              <a:t>Drawing here.</a:t>
            </a:r>
            <a:endParaRPr lang="en-US" sz="2200" dirty="0"/>
          </a:p>
          <a:p>
            <a:r>
              <a:rPr lang="en-US" i="1" dirty="0" smtClean="0"/>
              <a:t>F</a:t>
            </a:r>
            <a:r>
              <a:rPr lang="en-US" dirty="0" smtClean="0"/>
              <a:t>-ratio = systematic / unsystematic </a:t>
            </a:r>
          </a:p>
          <a:p>
            <a:pPr lvl="1"/>
            <a:r>
              <a:rPr lang="en-US" dirty="0" smtClean="0"/>
              <a:t>But now these formulas are more complicated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75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Hoc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way method</a:t>
            </a:r>
          </a:p>
          <a:p>
            <a:pPr lvl="1"/>
            <a:r>
              <a:rPr lang="en-US" dirty="0" smtClean="0"/>
              <a:t>Click post hoc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30" y="2600182"/>
            <a:ext cx="5918092" cy="37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831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Hoc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GLM Method</a:t>
            </a:r>
          </a:p>
          <a:p>
            <a:pPr lvl="1"/>
            <a:r>
              <a:rPr lang="en-US" dirty="0" smtClean="0"/>
              <a:t>Click post hoc</a:t>
            </a:r>
          </a:p>
          <a:p>
            <a:pPr lvl="1"/>
            <a:r>
              <a:rPr lang="en-US" dirty="0" smtClean="0"/>
              <a:t>Move variables over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43" y="3120096"/>
            <a:ext cx="4614427" cy="3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359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Hoc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24000"/>
            <a:ext cx="8648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3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Hoc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18786"/>
            <a:ext cx="44069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495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was a significant effect of Viagra on levels of libido, </a:t>
            </a:r>
            <a:r>
              <a:rPr lang="en-US" i="1" dirty="0" smtClean="0"/>
              <a:t>F</a:t>
            </a:r>
            <a:r>
              <a:rPr lang="en-US" dirty="0" smtClean="0"/>
              <a:t>(2, 12) = 5.12, </a:t>
            </a:r>
            <a:r>
              <a:rPr lang="en-US" i="1" dirty="0" smtClean="0"/>
              <a:t>p</a:t>
            </a:r>
            <a:r>
              <a:rPr lang="en-US" dirty="0" smtClean="0"/>
              <a:t> = .025, </a:t>
            </a:r>
            <a:r>
              <a:rPr lang="en-US" dirty="0" err="1" smtClean="0"/>
              <a:t>ω</a:t>
            </a:r>
            <a:r>
              <a:rPr lang="en-US" dirty="0" smtClean="0"/>
              <a:t>= .60.</a:t>
            </a:r>
          </a:p>
          <a:p>
            <a:r>
              <a:rPr lang="en-US" dirty="0"/>
              <a:t>There was a </a:t>
            </a:r>
            <a:r>
              <a:rPr lang="en-US" dirty="0" smtClean="0"/>
              <a:t>significant linear trend, </a:t>
            </a:r>
            <a:r>
              <a:rPr lang="en-US" i="1" dirty="0"/>
              <a:t>F</a:t>
            </a:r>
            <a:r>
              <a:rPr lang="en-US" dirty="0" smtClean="0"/>
              <a:t>(1, </a:t>
            </a:r>
            <a:r>
              <a:rPr lang="en-US" dirty="0"/>
              <a:t>12) = </a:t>
            </a:r>
            <a:r>
              <a:rPr lang="en-US" dirty="0" smtClean="0"/>
              <a:t>9.97,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008, </a:t>
            </a:r>
            <a:r>
              <a:rPr lang="en-US" dirty="0" err="1"/>
              <a:t>ω</a:t>
            </a:r>
            <a:r>
              <a:rPr lang="en-US" dirty="0"/>
              <a:t>= .</a:t>
            </a:r>
            <a:r>
              <a:rPr lang="en-US" dirty="0" smtClean="0"/>
              <a:t>62, indicating that as the dose of Viagra increased, libido increased proportionately.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893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dirty="0" smtClean="0"/>
              <a:t>Results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Planned contrasts revealed that having any dose of Viagra significantly increased libido compared to having a placebo, </a:t>
            </a:r>
            <a:r>
              <a:rPr lang="en-US" i="1" dirty="0" smtClean="0"/>
              <a:t>t</a:t>
            </a:r>
            <a:r>
              <a:rPr lang="en-US" dirty="0" smtClean="0"/>
              <a:t>(12</a:t>
            </a:r>
            <a:r>
              <a:rPr lang="en-US" dirty="0"/>
              <a:t>) = </a:t>
            </a:r>
            <a:r>
              <a:rPr lang="en-US" dirty="0" smtClean="0"/>
              <a:t>2.47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029, </a:t>
            </a:r>
            <a:r>
              <a:rPr lang="en-US" i="1" dirty="0" smtClean="0"/>
              <a:t>r</a:t>
            </a:r>
            <a:r>
              <a:rPr lang="en-US" dirty="0" smtClean="0"/>
              <a:t> = .58, but having a high dose did not significantly increase libido compared to having a low dose, </a:t>
            </a:r>
            <a:r>
              <a:rPr lang="en-US" i="1" dirty="0"/>
              <a:t>t</a:t>
            </a:r>
            <a:r>
              <a:rPr lang="en-US" dirty="0"/>
              <a:t>(12) = </a:t>
            </a:r>
            <a:r>
              <a:rPr lang="en-US" dirty="0" smtClean="0"/>
              <a:t>2.03,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065, </a:t>
            </a:r>
            <a:r>
              <a:rPr lang="en-US" i="1" dirty="0"/>
              <a:t>r</a:t>
            </a:r>
            <a:r>
              <a:rPr lang="en-US" dirty="0"/>
              <a:t> = .</a:t>
            </a:r>
            <a:r>
              <a:rPr lang="en-US" dirty="0" smtClean="0"/>
              <a:t>51.</a:t>
            </a:r>
          </a:p>
          <a:p>
            <a:r>
              <a:rPr lang="en-US" dirty="0" smtClean="0"/>
              <a:t>Include a figure of the means!  OR list the means in the paragraph.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25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F-test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η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ω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Post hocs</a:t>
            </a:r>
          </a:p>
          <a:p>
            <a:pPr lvl="1"/>
            <a:r>
              <a:rPr lang="en-US" i="1" dirty="0" smtClean="0"/>
              <a:t>d</a:t>
            </a:r>
            <a:r>
              <a:rPr lang="en-US" dirty="0" smtClean="0"/>
              <a:t> or partial values from above</a:t>
            </a:r>
            <a:endParaRPr lang="en-US" i="1" dirty="0" smtClean="0"/>
          </a:p>
          <a:p>
            <a:r>
              <a:rPr lang="en-US" dirty="0" smtClean="0"/>
              <a:t>Note most people leave these as squared unlike the book.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825196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58</TotalTime>
  <Words>2735</Words>
  <Application>Microsoft Macintosh PowerPoint</Application>
  <PresentationFormat>On-screen Show (4:3)</PresentationFormat>
  <Paragraphs>441</Paragraphs>
  <Slides>96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Advantage</vt:lpstr>
      <vt:lpstr>Equation</vt:lpstr>
      <vt:lpstr>Comparing several means: ANOVA (GLM 1)</vt:lpstr>
      <vt:lpstr>When And Why</vt:lpstr>
      <vt:lpstr>When And Why</vt:lpstr>
      <vt:lpstr>Why Not Use Lots of t-Tests?</vt:lpstr>
      <vt:lpstr>Type 1 error rate</vt:lpstr>
      <vt:lpstr>Regression v ANOVA</vt:lpstr>
      <vt:lpstr>What Does ANOVA Tell us?</vt:lpstr>
      <vt:lpstr>Theory of ANOVA</vt:lpstr>
      <vt:lpstr>F-ratio</vt:lpstr>
      <vt:lpstr>Theory of ANOVA</vt:lpstr>
      <vt:lpstr>Theory of ANOVA</vt:lpstr>
      <vt:lpstr>ANOVA by Hand</vt:lpstr>
      <vt:lpstr>The Data</vt:lpstr>
      <vt:lpstr>PowerPoint Presentation</vt:lpstr>
      <vt:lpstr>Step 1: Calculate SST</vt:lpstr>
      <vt:lpstr>Degrees of Freedom (df)</vt:lpstr>
      <vt:lpstr>Step 2: Calculate SSM</vt:lpstr>
      <vt:lpstr>Model Degrees of Freedom</vt:lpstr>
      <vt:lpstr>Step 3: Calculate SSR</vt:lpstr>
      <vt:lpstr>Step 3: Calculate SSR</vt:lpstr>
      <vt:lpstr>Residual Degrees of Freedom</vt:lpstr>
      <vt:lpstr>Double Check</vt:lpstr>
      <vt:lpstr>Step 4: Calculate the Mean Squared Error</vt:lpstr>
      <vt:lpstr>Step 5: Calculate the F-Ratio</vt:lpstr>
      <vt:lpstr>Step 6: Construct a Summary Table</vt:lpstr>
      <vt:lpstr>F-tables</vt:lpstr>
      <vt:lpstr>F-values</vt:lpstr>
      <vt:lpstr>Assumptions</vt:lpstr>
      <vt:lpstr>Assumptions</vt:lpstr>
      <vt:lpstr>What to do if it’s messy?</vt:lpstr>
      <vt:lpstr>SPSS how to (pg 460)</vt:lpstr>
      <vt:lpstr>SPSS</vt:lpstr>
      <vt:lpstr>SPSS – One Way Method</vt:lpstr>
      <vt:lpstr>SPSS – One Way Method</vt:lpstr>
      <vt:lpstr>SPSS – One Way Method</vt:lpstr>
      <vt:lpstr>SPSS – One Way Method</vt:lpstr>
      <vt:lpstr>SPSS – One Way Method</vt:lpstr>
      <vt:lpstr>SPSS – One Way Method</vt:lpstr>
      <vt:lpstr>SPSS – One Way Method</vt:lpstr>
      <vt:lpstr>SPSS – GLM Method</vt:lpstr>
      <vt:lpstr>SPSS – GLM Method</vt:lpstr>
      <vt:lpstr>SPSS – GLM Method</vt:lpstr>
      <vt:lpstr>SPSS – GLM Method</vt:lpstr>
      <vt:lpstr>SPSS – GLM Method</vt:lpstr>
      <vt:lpstr>SPSS – GLM Method</vt:lpstr>
      <vt:lpstr>SPSS – GLM Method</vt:lpstr>
      <vt:lpstr>SPSS – GLM Method</vt:lpstr>
      <vt:lpstr>SPSS – GLM Method</vt:lpstr>
      <vt:lpstr>SPSS – GLM Method</vt:lpstr>
      <vt:lpstr>APA – just F-test part</vt:lpstr>
      <vt:lpstr>Planned Contrasts Post Hocs</vt:lpstr>
      <vt:lpstr>Why Use Follow-Up Tests?</vt:lpstr>
      <vt:lpstr>How?</vt:lpstr>
      <vt:lpstr>Planned Contrasts</vt:lpstr>
      <vt:lpstr>Rules When Choosing Contrasts</vt:lpstr>
      <vt:lpstr>Generating Hypotheses</vt:lpstr>
      <vt:lpstr>PowerPoint Presentation</vt:lpstr>
      <vt:lpstr>How do I Choose Contrasts?</vt:lpstr>
      <vt:lpstr>Hypotheses</vt:lpstr>
      <vt:lpstr>Planned Comparisons</vt:lpstr>
      <vt:lpstr>Another Example</vt:lpstr>
      <vt:lpstr>Another Example</vt:lpstr>
      <vt:lpstr>Contrasts</vt:lpstr>
      <vt:lpstr>Coding Planned Contrasts: Rules</vt:lpstr>
      <vt:lpstr>Coding Planned Contrasts: Rules</vt:lpstr>
      <vt:lpstr>Defining Contrasts Using Weights</vt:lpstr>
      <vt:lpstr>PowerPoint Presentation</vt:lpstr>
      <vt:lpstr>Orthogonality</vt:lpstr>
      <vt:lpstr>Orthogonality</vt:lpstr>
      <vt:lpstr>SPSS – One Way Method</vt:lpstr>
      <vt:lpstr>SPSS – One Way Method</vt:lpstr>
      <vt:lpstr>SPSS – One Way Method</vt:lpstr>
      <vt:lpstr>SPSS – One Way Method</vt:lpstr>
      <vt:lpstr>SPSS – One Way Method</vt:lpstr>
      <vt:lpstr>Output</vt:lpstr>
      <vt:lpstr>SPSS – GLM Method</vt:lpstr>
      <vt:lpstr>SPSS – GLM Method</vt:lpstr>
      <vt:lpstr>SPSS – GLM Method</vt:lpstr>
      <vt:lpstr>SPSS – GLM Method</vt:lpstr>
      <vt:lpstr>SPSS – GLM Method</vt:lpstr>
      <vt:lpstr>Canned Contrasts</vt:lpstr>
      <vt:lpstr>Canned Contrasts</vt:lpstr>
      <vt:lpstr>Canned Contrasts</vt:lpstr>
      <vt:lpstr>Output</vt:lpstr>
      <vt:lpstr>Trend Analyses</vt:lpstr>
      <vt:lpstr>Trend Analysis</vt:lpstr>
      <vt:lpstr>Trend Analysis – One Way</vt:lpstr>
      <vt:lpstr>Trend Analysis: Output</vt:lpstr>
      <vt:lpstr>Post Hoc Tests</vt:lpstr>
      <vt:lpstr>Post Hoc Tests</vt:lpstr>
      <vt:lpstr>Post Hoc Tests</vt:lpstr>
      <vt:lpstr>Post Hoc Output</vt:lpstr>
      <vt:lpstr>Post Hoc Output</vt:lpstr>
      <vt:lpstr>Reporting Results</vt:lpstr>
      <vt:lpstr>Reporting Results Continued</vt:lpstr>
      <vt:lpstr>Effect Size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</dc:creator>
  <cp:lastModifiedBy>Erin Buchanan</cp:lastModifiedBy>
  <cp:revision>21</cp:revision>
  <dcterms:created xsi:type="dcterms:W3CDTF">2013-10-02T05:02:32Z</dcterms:created>
  <dcterms:modified xsi:type="dcterms:W3CDTF">2014-08-04T21:17:07Z</dcterms:modified>
</cp:coreProperties>
</file>